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Raleway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8D778DF-7D4F-4A99-9CD5-E37BCE68C57E}">
  <a:tblStyle styleId="{48D778DF-7D4F-4A99-9CD5-E37BCE68C5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aleway-regular.fntdata"/><Relationship Id="rId25" Type="http://schemas.openxmlformats.org/officeDocument/2006/relationships/slide" Target="slides/slide19.xml"/><Relationship Id="rId28" Type="http://schemas.openxmlformats.org/officeDocument/2006/relationships/font" Target="fonts/Raleway-italic.fntdata"/><Relationship Id="rId27" Type="http://schemas.openxmlformats.org/officeDocument/2006/relationships/font" Target="fonts/Raleway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5.xml"/><Relationship Id="rId33" Type="http://schemas.openxmlformats.org/officeDocument/2006/relationships/font" Target="fonts/Lato-boldItalic.fntdata"/><Relationship Id="rId10" Type="http://schemas.openxmlformats.org/officeDocument/2006/relationships/slide" Target="slides/slide4.xml"/><Relationship Id="rId32" Type="http://schemas.openxmlformats.org/officeDocument/2006/relationships/font" Target="fonts/Lato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965474a9_3_37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965474a9_3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e965474a9_3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e965474a9_3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cb9a0b074_1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cb9a0b074_1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cb9a0b074_1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cb9a0b074_1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cb9a0b074_1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cb9a0b074_1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cb9a0b074_1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cb9a0b074_1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e965474a9_3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e965474a9_3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cb9a0b07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cb9a0b07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e965474a9_3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e965474a9_3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b9a0b074_1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b9a0b074_1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2363054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2363054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251bb473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251bb473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251bb473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251bb473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cb9a0b074_1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cb9a0b074_1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723630543_1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723630543_1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cb9a0b074_1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cb9a0b074_1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d814cf7d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d814cf7d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23630543_5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723630543_5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hyperlink" Target="http://googletranslate.blogspot.com/2015/10/futbol-translated.html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theguardian.com/news/datablog/2014/sep/26/europeans-multiple-languages-uk-ireland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7" Type="http://schemas.openxmlformats.org/officeDocument/2006/relationships/hyperlink" Target="http://travel.trade.gov/view/m-2015-O-001/index.html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hyperlink" Target="https://translate.google.com/community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hyperlink" Target="http://heathbrothers.com/presentations" TargetMode="External"/><Relationship Id="rId6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hyperlink" Target="https://github.com/manuvrush/Coursera_Capstone/blob/main/manhattan.csv" TargetMode="External"/><Relationship Id="rId6" Type="http://schemas.openxmlformats.org/officeDocument/2006/relationships/hyperlink" Target="https://github.com/manuvrush/Coursera_Capstone/blob/main/toronto.csv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jp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Battle of neighborhoods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A project by Manoj Joshi</a:t>
            </a:r>
            <a:endParaRPr b="1" sz="2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8.18 PM.png" id="142" name="Google Shape;142;p22"/>
          <p:cNvPicPr preferRelativeResize="0"/>
          <p:nvPr/>
        </p:nvPicPr>
        <p:blipFill rotWithShape="1">
          <a:blip r:embed="rId3">
            <a:alphaModFix/>
          </a:blip>
          <a:srcRect b="0" l="26321" r="26321" t="0"/>
          <a:stretch/>
        </p:blipFill>
        <p:spPr>
          <a:xfrm>
            <a:off x="0" y="0"/>
            <a:ext cx="45672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A simple gesture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Coaches Gary and Glen knew no Spanish.  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They used Google Translate to invite Alberto to join in</a:t>
            </a:r>
            <a:r>
              <a:rPr lang="en" sz="1800"/>
              <a:t>...</a:t>
            </a:r>
            <a:r>
              <a:rPr lang="en" sz="1800">
                <a:solidFill>
                  <a:srgbClr val="000000"/>
                </a:solidFill>
              </a:rPr>
              <a:t> “Do you want to play?”... “Can you defend the left side?”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44" name="Google Shape;144;p22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45" name="Google Shape;145;p2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46" name="Google Shape;146;p22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7" name="Google Shape;147;p22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Show how your solution helps the person in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the story reach his or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her goals.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3"/>
          <p:cNvPicPr preferRelativeResize="0"/>
          <p:nvPr/>
        </p:nvPicPr>
        <p:blipFill rotWithShape="1">
          <a:blip r:embed="rId3">
            <a:alphaModFix/>
          </a:blip>
          <a:srcRect b="5329" l="0" r="11111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3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>
                <a:solidFill>
                  <a:schemeClr val="accent5"/>
                </a:solidFill>
              </a:rPr>
              <a:t>From outsider to star</a:t>
            </a:r>
            <a:endParaRPr sz="4200"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0" lang="en" sz="2100"/>
              <a:t>Alberto scored 30 goals in 21 games.  He is now being scouted by several professional clubs in the Premier League.  And he’s a favorite of the other boys on the team.</a:t>
            </a:r>
            <a:endParaRPr b="0" sz="21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0" lang="en" sz="16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See a short video on Alberto’s story</a:t>
            </a:r>
            <a:endParaRPr sz="2400" u="sng">
              <a:solidFill>
                <a:schemeClr val="accent5"/>
              </a:solidFill>
            </a:endParaRPr>
          </a:p>
        </p:txBody>
      </p:sp>
      <p:grpSp>
        <p:nvGrpSpPr>
          <p:cNvPr id="154" name="Google Shape;154;p23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55" name="Google Shape;155;p2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56" name="Google Shape;156;p23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7" name="Google Shape;157;p23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Stories become more credible when they use concrete details such as the specific complex moves Alberto learned through Translate and his 30 goals in 21 games performance stats.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63" name="Google Shape;163;p24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4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3. Examples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5" name="Google Shape;165;p24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People need to understand how rare or frequent your examples are.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Pick 1 or 2 statistics and make them as concrete as possible. Stats are generally not sticky, but here are a few tactics: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Relate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Deliver data within the context of a story you’ve already told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Compare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Make big numbers digestible by putting them in the context of something familiar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It’s no surprise Marcos uses Google Translate in his shop regularly.</a:t>
            </a:r>
            <a:endParaRPr b="0" sz="2300"/>
          </a:p>
          <a:p>
            <a:pPr indent="0" lvl="0" marL="0" rtl="0" algn="l">
              <a:spcBef>
                <a:spcPts val="1600"/>
              </a:spcBef>
              <a:spcAft>
                <a:spcPts val="1000"/>
              </a:spcAft>
              <a:buNone/>
            </a:pPr>
            <a:r>
              <a:rPr lang="en"/>
              <a:t>There are </a:t>
            </a:r>
            <a:r>
              <a:rPr lang="en">
                <a:solidFill>
                  <a:schemeClr val="accent5"/>
                </a:solidFill>
              </a:rPr>
              <a:t>23 officially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accent5"/>
                </a:solidFill>
              </a:rPr>
              <a:t>recognized languages</a:t>
            </a:r>
            <a:r>
              <a:rPr lang="en"/>
              <a:t> in the EU.</a:t>
            </a:r>
            <a:endParaRPr/>
          </a:p>
        </p:txBody>
      </p:sp>
      <p:sp>
        <p:nvSpPr>
          <p:cNvPr id="171" name="Google Shape;171;p25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accent5"/>
                </a:solid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theguardian.com</a:t>
            </a:r>
            <a:endParaRPr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72" name="Google Shape;172;p25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73" name="Google Shape;173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74" name="Google Shape;174;p25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5" name="Google Shape;175;p25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Don’t let data stand alone. Always relate it back to a story you’ve already told, in this case, Marco’s shop.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265500" y="754200"/>
            <a:ext cx="4045200" cy="363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solidFill>
                  <a:schemeClr val="lt2"/>
                </a:solidFill>
              </a:rPr>
              <a:t>More than 50 million Americans travelled abroad in 2015</a:t>
            </a:r>
            <a:endParaRPr b="0"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lt2"/>
                </a:solidFill>
              </a:rPr>
              <a:t>THAT’S MORE THAN THE</a:t>
            </a:r>
            <a:r>
              <a:rPr lang="en" sz="2100">
                <a:solidFill>
                  <a:schemeClr val="lt2"/>
                </a:solidFill>
              </a:rPr>
              <a:t> </a:t>
            </a:r>
            <a:r>
              <a:rPr lang="en" sz="3800">
                <a:solidFill>
                  <a:schemeClr val="lt2"/>
                </a:solidFill>
              </a:rPr>
              <a:t>POPULATION OF </a:t>
            </a:r>
            <a:endParaRPr sz="3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CALIFORNIA</a:t>
            </a:r>
            <a:r>
              <a:rPr lang="en">
                <a:solidFill>
                  <a:schemeClr val="lt2"/>
                </a:solidFill>
              </a:rPr>
              <a:t> AND</a:t>
            </a:r>
            <a:r>
              <a:rPr lang="en" sz="2500">
                <a:solidFill>
                  <a:schemeClr val="lt2"/>
                </a:solidFill>
              </a:rPr>
              <a:t> </a:t>
            </a:r>
            <a:br>
              <a:rPr lang="en" sz="2500">
                <a:solidFill>
                  <a:schemeClr val="lt2"/>
                </a:solidFill>
              </a:rPr>
            </a:br>
            <a:r>
              <a:rPr lang="en" sz="3400"/>
              <a:t>TEXAS</a:t>
            </a:r>
            <a:r>
              <a:rPr lang="en" sz="3400">
                <a:solidFill>
                  <a:schemeClr val="lt2"/>
                </a:solidFill>
              </a:rPr>
              <a:t> COMBINED</a:t>
            </a:r>
            <a:endParaRPr sz="3400">
              <a:solidFill>
                <a:schemeClr val="lt2"/>
              </a:solidFill>
            </a:endParaRPr>
          </a:p>
        </p:txBody>
      </p:sp>
      <p:pic>
        <p:nvPicPr>
          <p:cNvPr id="181" name="Google Shape;181;p26"/>
          <p:cNvPicPr preferRelativeResize="0"/>
          <p:nvPr/>
        </p:nvPicPr>
        <p:blipFill>
          <a:blip r:embed="rId3">
            <a:alphaModFix amt="54000"/>
          </a:blip>
          <a:stretch>
            <a:fillRect/>
          </a:stretch>
        </p:blipFill>
        <p:spPr>
          <a:xfrm>
            <a:off x="6259750" y="476100"/>
            <a:ext cx="2480925" cy="248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6"/>
          <p:cNvPicPr preferRelativeResize="0"/>
          <p:nvPr/>
        </p:nvPicPr>
        <p:blipFill>
          <a:blip r:embed="rId4">
            <a:alphaModFix amt="42000"/>
          </a:blip>
          <a:stretch>
            <a:fillRect/>
          </a:stretch>
        </p:blipFill>
        <p:spPr>
          <a:xfrm>
            <a:off x="4651375" y="1297750"/>
            <a:ext cx="3031200" cy="3031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3" name="Google Shape;183;p26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84" name="Google Shape;184;p2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85" name="Google Shape;185;p26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6" name="Google Shape;186;p26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When a number is too large or too small to easily comprehend, clarify it with a comparison to something familiar.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87" name="Google Shape;187;p26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Source: </a:t>
            </a:r>
            <a:r>
              <a:rPr lang="en" sz="1200" u="sng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travel.trade.gov</a:t>
            </a:r>
            <a:endParaRPr sz="12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193" name="Google Shape;193;p27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7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4. Closing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5" name="Google Shape;195;p27"/>
          <p:cNvSpPr txBox="1"/>
          <p:nvPr>
            <p:ph idx="4294967295" type="body"/>
          </p:nvPr>
        </p:nvSpPr>
        <p:spPr>
          <a:xfrm>
            <a:off x="2855550" y="1377475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Build confidence around your product or idea by including at least one of the these slides: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Milestones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What has been accomplished and what might be left to tackle?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Testimonials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Who supports your idea (or doesn’t)?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What’s next?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How can the audience get involved or find out more?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Milestones</a:t>
            </a:r>
            <a:endParaRPr>
              <a:solidFill>
                <a:schemeClr val="lt2"/>
              </a:solidFill>
            </a:endParaRPr>
          </a:p>
        </p:txBody>
      </p:sp>
      <p:graphicFrame>
        <p:nvGraphicFramePr>
          <p:cNvPr id="201" name="Google Shape;201;p28"/>
          <p:cNvGraphicFramePr/>
          <p:nvPr/>
        </p:nvGraphicFramePr>
        <p:xfrm>
          <a:off x="323100" y="23939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{48D778DF-7D4F-4A99-9CD5-E37BCE68C57E}</a:tableStyleId>
              </a:tblPr>
              <a:tblGrid>
                <a:gridCol w="710225"/>
                <a:gridCol w="710225"/>
                <a:gridCol w="710225"/>
                <a:gridCol w="382850"/>
                <a:gridCol w="1037600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719125"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2014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  <a:tc hMerge="1"/>
                <a:tc hMerge="1"/>
                <a:tc hMerge="1"/>
                <a:tc gridSpan="8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rgbClr val="FFFFFF"/>
                          </a:solidFill>
                        </a:rPr>
                        <a:t>2015</a:t>
                      </a:r>
                      <a:endParaRPr sz="18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1"/>
                    </a:solidFill>
                  </a:tcPr>
                </a:tc>
                <a:tc hMerge="1"/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  <p:cxnSp>
        <p:nvCxnSpPr>
          <p:cNvPr id="202" name="Google Shape;202;p28"/>
          <p:cNvCxnSpPr/>
          <p:nvPr/>
        </p:nvCxnSpPr>
        <p:spPr>
          <a:xfrm rot="10800000">
            <a:off x="569975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203" name="Google Shape;203;p28"/>
          <p:cNvSpPr txBox="1"/>
          <p:nvPr>
            <p:ph type="title"/>
          </p:nvPr>
        </p:nvSpPr>
        <p:spPr>
          <a:xfrm>
            <a:off x="646175" y="1235062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2014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04" name="Google Shape;204;p28"/>
          <p:cNvSpPr txBox="1"/>
          <p:nvPr>
            <p:ph idx="4294967295" type="body"/>
          </p:nvPr>
        </p:nvSpPr>
        <p:spPr>
          <a:xfrm>
            <a:off x="646175" y="1560476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400"/>
              <a:t>Translate web pages with Chrome extension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05" name="Google Shape;205;p28"/>
          <p:cNvSpPr txBox="1"/>
          <p:nvPr>
            <p:ph type="title"/>
          </p:nvPr>
        </p:nvSpPr>
        <p:spPr>
          <a:xfrm>
            <a:off x="3251009" y="3668337"/>
            <a:ext cx="23157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August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06" name="Google Shape;206;p28"/>
          <p:cNvSpPr txBox="1"/>
          <p:nvPr>
            <p:ph idx="4294967295" type="body"/>
          </p:nvPr>
        </p:nvSpPr>
        <p:spPr>
          <a:xfrm>
            <a:off x="3251009" y="3993750"/>
            <a:ext cx="23157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conversations through your Android watch</a:t>
            </a:r>
            <a:endParaRPr sz="1400"/>
          </a:p>
        </p:txBody>
      </p:sp>
      <p:sp>
        <p:nvSpPr>
          <p:cNvPr id="207" name="Google Shape;207;p28"/>
          <p:cNvSpPr txBox="1"/>
          <p:nvPr>
            <p:ph type="title"/>
          </p:nvPr>
        </p:nvSpPr>
        <p:spPr>
          <a:xfrm>
            <a:off x="5091057" y="1235062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October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08" name="Google Shape;208;p28"/>
          <p:cNvSpPr txBox="1"/>
          <p:nvPr>
            <p:ph idx="4294967295" type="body"/>
          </p:nvPr>
        </p:nvSpPr>
        <p:spPr>
          <a:xfrm>
            <a:off x="5091049" y="1560476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text within an app</a:t>
            </a:r>
            <a:endParaRPr sz="1400"/>
          </a:p>
        </p:txBody>
      </p:sp>
      <p:sp>
        <p:nvSpPr>
          <p:cNvPr id="209" name="Google Shape;209;p28"/>
          <p:cNvSpPr txBox="1"/>
          <p:nvPr>
            <p:ph type="title"/>
          </p:nvPr>
        </p:nvSpPr>
        <p:spPr>
          <a:xfrm>
            <a:off x="6245122" y="3668337"/>
            <a:ext cx="23532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November 2015</a:t>
            </a:r>
            <a:endParaRPr b="1" sz="1800">
              <a:solidFill>
                <a:schemeClr val="dk1"/>
              </a:solidFill>
            </a:endParaRPr>
          </a:p>
        </p:txBody>
      </p:sp>
      <p:sp>
        <p:nvSpPr>
          <p:cNvPr id="210" name="Google Shape;210;p28"/>
          <p:cNvSpPr txBox="1"/>
          <p:nvPr>
            <p:ph idx="4294967295" type="body"/>
          </p:nvPr>
        </p:nvSpPr>
        <p:spPr>
          <a:xfrm>
            <a:off x="6245125" y="3993750"/>
            <a:ext cx="23532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Translate written text from English or German to Arabic with the click of a camera</a:t>
            </a:r>
            <a:endParaRPr sz="1400"/>
          </a:p>
        </p:txBody>
      </p:sp>
      <p:cxnSp>
        <p:nvCxnSpPr>
          <p:cNvPr id="211" name="Google Shape;211;p28"/>
          <p:cNvCxnSpPr/>
          <p:nvPr/>
        </p:nvCxnSpPr>
        <p:spPr>
          <a:xfrm>
            <a:off x="3174800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12" name="Google Shape;212;p28"/>
          <p:cNvCxnSpPr/>
          <p:nvPr/>
        </p:nvCxnSpPr>
        <p:spPr>
          <a:xfrm rot="10800000">
            <a:off x="4997750" y="1439375"/>
            <a:ext cx="0" cy="954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213" name="Google Shape;213;p28"/>
          <p:cNvCxnSpPr/>
          <p:nvPr/>
        </p:nvCxnSpPr>
        <p:spPr>
          <a:xfrm>
            <a:off x="6168925" y="3113100"/>
            <a:ext cx="0" cy="82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9"/>
          <p:cNvSpPr txBox="1"/>
          <p:nvPr>
            <p:ph type="title"/>
          </p:nvPr>
        </p:nvSpPr>
        <p:spPr>
          <a:xfrm>
            <a:off x="283100" y="712150"/>
            <a:ext cx="86205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people are saying</a:t>
            </a:r>
            <a:endParaRPr/>
          </a:p>
        </p:txBody>
      </p:sp>
      <p:sp>
        <p:nvSpPr>
          <p:cNvPr id="219" name="Google Shape;219;p29"/>
          <p:cNvSpPr/>
          <p:nvPr/>
        </p:nvSpPr>
        <p:spPr>
          <a:xfrm>
            <a:off x="371775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9"/>
          <p:cNvSpPr/>
          <p:nvPr/>
        </p:nvSpPr>
        <p:spPr>
          <a:xfrm>
            <a:off x="3210432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9"/>
          <p:cNvSpPr/>
          <p:nvPr/>
        </p:nvSpPr>
        <p:spPr>
          <a:xfrm>
            <a:off x="6049089" y="1988900"/>
            <a:ext cx="2629500" cy="2244900"/>
          </a:xfrm>
          <a:prstGeom prst="wedgeRectCallout">
            <a:avLst>
              <a:gd fmla="val -20833" name="adj1"/>
              <a:gd fmla="val 62500" name="adj2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9"/>
          <p:cNvSpPr txBox="1"/>
          <p:nvPr>
            <p:ph type="title"/>
          </p:nvPr>
        </p:nvSpPr>
        <p:spPr>
          <a:xfrm>
            <a:off x="61252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Translate has officially inspired me to learn French 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Abby Author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23" name="Google Shape;223;p29"/>
          <p:cNvSpPr txBox="1"/>
          <p:nvPr>
            <p:ph type="title"/>
          </p:nvPr>
        </p:nvSpPr>
        <p:spPr>
          <a:xfrm>
            <a:off x="44797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With this app, I’m confident to plan a trip to rural Vietnam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Wendy Writer</a:t>
            </a:r>
            <a:r>
              <a:rPr b="0" lang="en" sz="1400">
                <a:solidFill>
                  <a:schemeClr val="lt1"/>
                </a:solidFill>
              </a:rPr>
              <a:t>, CA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24" name="Google Shape;224;p29"/>
          <p:cNvSpPr txBox="1"/>
          <p:nvPr>
            <p:ph type="title"/>
          </p:nvPr>
        </p:nvSpPr>
        <p:spPr>
          <a:xfrm>
            <a:off x="3286625" y="2061900"/>
            <a:ext cx="2481600" cy="200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Visual translation feels like magic</a:t>
            </a:r>
            <a:endParaRPr sz="2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n" sz="1400"/>
              <a:t>Ronny Reader</a:t>
            </a:r>
            <a:r>
              <a:rPr b="0" lang="en" sz="1400">
                <a:solidFill>
                  <a:schemeClr val="lt1"/>
                </a:solidFill>
              </a:rPr>
              <a:t>, NYC</a:t>
            </a:r>
            <a:endParaRPr b="0" sz="1400">
              <a:solidFill>
                <a:schemeClr val="lt1"/>
              </a:solidFill>
            </a:endParaRPr>
          </a:p>
        </p:txBody>
      </p:sp>
      <p:sp>
        <p:nvSpPr>
          <p:cNvPr id="225" name="Google Shape;225;p29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Quotes for illustration purposes only</a:t>
            </a:r>
            <a:endParaRPr i="1" sz="1200">
              <a:solidFill>
                <a:schemeClr val="accent5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0"/>
          <p:cNvPicPr preferRelativeResize="0"/>
          <p:nvPr/>
        </p:nvPicPr>
        <p:blipFill rotWithShape="1">
          <a:blip r:embed="rId3">
            <a:alphaModFix/>
          </a:blip>
          <a:srcRect b="14093" l="2132" r="6751" t="6554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0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 a 2nd language? </a:t>
            </a:r>
            <a:br>
              <a:rPr lang="en"/>
            </a:br>
            <a:r>
              <a:rPr lang="en"/>
              <a:t>Make Google Translate  even better by joining </a:t>
            </a:r>
            <a:br>
              <a:rPr lang="en"/>
            </a:br>
            <a:r>
              <a:rPr lang="en"/>
              <a:t>the </a:t>
            </a:r>
            <a:r>
              <a:rPr lang="en">
                <a:solidFill>
                  <a:schemeClr val="accent5"/>
                </a:solidFill>
                <a:uFill>
                  <a:noFill/>
                </a:u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community</a:t>
            </a:r>
            <a:r>
              <a:rPr lang="en"/>
              <a:t>.</a:t>
            </a:r>
            <a:endParaRPr/>
          </a:p>
        </p:txBody>
      </p:sp>
      <p:grpSp>
        <p:nvGrpSpPr>
          <p:cNvPr id="232" name="Google Shape;232;p30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</p:grpSpPr>
        <p:pic>
          <p:nvPicPr>
            <p:cNvPr id="233" name="Google Shape;233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234" name="Google Shape;234;p30"/>
            <p:cNvPicPr preferRelativeResize="0"/>
            <p:nvPr/>
          </p:nvPicPr>
          <p:blipFill rotWithShape="1">
            <a:blip r:embed="rId6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5" name="Google Shape;235;p30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Inspire your audience to act on the information they just learned. </a:t>
              </a:r>
              <a:endParaRPr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Depending on your idea, this can be anything from downloading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app to joining </a:t>
              </a:r>
              <a:b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</a:b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an organization.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0" name="Google Shape;24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241" name="Google Shape;241;p31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Google Shape;242;p31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Good luck!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3" name="Google Shape;243;p31"/>
          <p:cNvSpPr txBox="1"/>
          <p:nvPr>
            <p:ph idx="4294967295" type="body"/>
          </p:nvPr>
        </p:nvSpPr>
        <p:spPr>
          <a:xfrm>
            <a:off x="2855550" y="1377478"/>
            <a:ext cx="3432900" cy="16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We hope you’ll use these tips to go out and deliver a memorable pitch for your product 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or service!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For more (free) presentation tips relevant to other types of messages, go to</a:t>
            </a:r>
            <a:br>
              <a:rPr lang="en" sz="12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 u="sng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heathbrothers.com/presentations</a:t>
            </a:r>
            <a:endParaRPr sz="1200" u="sng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Book titled, &quot;Made To Stick,&quot; standing on its side" id="244" name="Google Shape;244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176950" y="3083225"/>
            <a:ext cx="1184925" cy="154595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31"/>
          <p:cNvSpPr txBox="1"/>
          <p:nvPr/>
        </p:nvSpPr>
        <p:spPr>
          <a:xfrm>
            <a:off x="2855550" y="3495513"/>
            <a:ext cx="2103000" cy="101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For more about making your ideas stick with others, check out our book!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79" name="Google Shape;79;p14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4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1. Introduction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1" name="Google Shape;81;p14"/>
          <p:cNvSpPr txBox="1"/>
          <p:nvPr>
            <p:ph idx="4294967295" type="body"/>
          </p:nvPr>
        </p:nvSpPr>
        <p:spPr>
          <a:xfrm>
            <a:off x="2855550" y="1377480"/>
            <a:ext cx="3432900" cy="332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latin typeface="Raleway"/>
                <a:ea typeface="Raleway"/>
                <a:cs typeface="Raleway"/>
                <a:sym typeface="Raleway"/>
              </a:rPr>
              <a:t>Objective is to find solutions to two business problems:</a:t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Matching neighborhood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Find matching neighborhood between Manhattan and Toronto cities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Find places to open a restaurant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If anyone needs to open a 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restaurant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 e.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g. Thai restaurant, then find out best possible locations which could have less competition and more customers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/>
          <p:nvPr>
            <p:ph type="title"/>
          </p:nvPr>
        </p:nvSpPr>
        <p:spPr>
          <a:xfrm>
            <a:off x="283100" y="712150"/>
            <a:ext cx="8798400" cy="434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How do you compare Toronto neighborhoods vs Manhattan Neighborhoods </a:t>
            </a:r>
            <a:r>
              <a:rPr lang="en" sz="4200">
                <a:solidFill>
                  <a:schemeClr val="accent5"/>
                </a:solidFill>
              </a:rPr>
              <a:t>or how do you choose location of your new restaurant</a:t>
            </a:r>
            <a:r>
              <a:rPr lang="en" sz="4200">
                <a:solidFill>
                  <a:schemeClr val="accent5"/>
                </a:solidFill>
              </a:rPr>
              <a:t>?</a:t>
            </a:r>
            <a:endParaRPr sz="42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283099" y="712150"/>
            <a:ext cx="86223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accent5"/>
                </a:solidFill>
              </a:rPr>
              <a:t>Using Data science with the help of location data and using your fav Python!!!</a:t>
            </a:r>
            <a:endParaRPr b="0"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4700" y="162737"/>
            <a:ext cx="4254600" cy="48180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ece of duct tape sticking a note to the slide" id="97" name="Google Shape;97;p17"/>
          <p:cNvPicPr preferRelativeResize="0"/>
          <p:nvPr/>
        </p:nvPicPr>
        <p:blipFill rotWithShape="1">
          <a:blip r:embed="rId4">
            <a:alphaModFix/>
          </a:blip>
          <a:srcRect b="10011" l="9244" r="2118" t="5926"/>
          <a:stretch/>
        </p:blipFill>
        <p:spPr>
          <a:xfrm rot="154828">
            <a:off x="3536000" y="147301"/>
            <a:ext cx="2072000" cy="7360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 txBox="1"/>
          <p:nvPr/>
        </p:nvSpPr>
        <p:spPr>
          <a:xfrm>
            <a:off x="2855550" y="68739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2"/>
                </a:solidFill>
                <a:latin typeface="Raleway"/>
                <a:ea typeface="Raleway"/>
                <a:cs typeface="Raleway"/>
                <a:sym typeface="Raleway"/>
              </a:rPr>
              <a:t>2. Data</a:t>
            </a:r>
            <a:endParaRPr b="1" sz="3000">
              <a:solidFill>
                <a:schemeClr val="l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9" name="Google Shape;99;p17"/>
          <p:cNvSpPr txBox="1"/>
          <p:nvPr>
            <p:ph idx="4294967295" type="body"/>
          </p:nvPr>
        </p:nvSpPr>
        <p:spPr>
          <a:xfrm>
            <a:off x="2855550" y="1346150"/>
            <a:ext cx="3432900" cy="335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We would be using following data to generate our 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analysis</a:t>
            </a: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: 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Neighborhood data </a:t>
            </a:r>
            <a:endParaRPr b="1" sz="14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Coursera_Capstone/manhattan.csv at main · manuvrush/Coursera_Capstone (github.com)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Coursera_Capstone/toronto.csv at main · manuvrush/Coursera_Capstone (github.com)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Raleway"/>
              <a:buChar char="➔"/>
            </a:pPr>
            <a:r>
              <a:rPr b="1" lang="en" sz="14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Using foursquare venue extraction</a:t>
            </a:r>
            <a:br>
              <a:rPr lang="en" sz="1400">
                <a:latin typeface="Raleway"/>
                <a:ea typeface="Raleway"/>
                <a:cs typeface="Raleway"/>
                <a:sym typeface="Raleway"/>
              </a:rPr>
            </a:br>
            <a:r>
              <a:rPr lang="en" sz="1200">
                <a:latin typeface="Raleway"/>
                <a:ea typeface="Raleway"/>
                <a:cs typeface="Raleway"/>
                <a:sym typeface="Raleway"/>
              </a:rPr>
              <a:t>Using foursquare APIs to extract location data</a:t>
            </a:r>
            <a:endParaRPr sz="12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19 at 11.46.25 PM.png" id="104" name="Google Shape;104;p18"/>
          <p:cNvPicPr preferRelativeResize="0"/>
          <p:nvPr/>
        </p:nvPicPr>
        <p:blipFill rotWithShape="1">
          <a:blip r:embed="rId3">
            <a:alphaModFix/>
          </a:blip>
          <a:srcRect b="0" l="26143" r="26148" t="0"/>
          <a:stretch/>
        </p:blipFill>
        <p:spPr>
          <a:xfrm>
            <a:off x="-1" y="0"/>
            <a:ext cx="45672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4832750" y="980400"/>
            <a:ext cx="4033800" cy="318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Alberto.</a:t>
            </a:r>
            <a:r>
              <a:rPr lang="en" sz="3000">
                <a:solidFill>
                  <a:schemeClr val="dk1"/>
                </a:solidFill>
              </a:rPr>
              <a:t>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</a:rPr>
              <a:t>He recently moved from Spain to a small town in Northern Ireland.</a:t>
            </a:r>
            <a:endParaRPr sz="1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800"/>
              <a:t>He loved soccer, but feared he had no way to talk to a coach or teammates. </a:t>
            </a:r>
            <a:endParaRPr sz="1800">
              <a:solidFill>
                <a:srgbClr val="000000"/>
              </a:solidFill>
            </a:endParaRPr>
          </a:p>
        </p:txBody>
      </p:sp>
      <p:grpSp>
        <p:nvGrpSpPr>
          <p:cNvPr id="106" name="Google Shape;106;p18"/>
          <p:cNvGrpSpPr/>
          <p:nvPr/>
        </p:nvGrpSpPr>
        <p:grpSpPr>
          <a:xfrm>
            <a:off x="134988" y="2464035"/>
            <a:ext cx="2212050" cy="2537076"/>
            <a:chOff x="6803275" y="395363"/>
            <a:chExt cx="2212050" cy="2537076"/>
          </a:xfrm>
        </p:grpSpPr>
        <p:pic>
          <p:nvPicPr>
            <p:cNvPr id="107" name="Google Shape;107;p1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08" name="Google Shape;108;p18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9" name="Google Shape;109;p18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Tell the audience about the problem through a </a:t>
              </a:r>
              <a:r>
                <a:rPr b="1"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story</a:t>
              </a: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, ideally a person. 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idx="1" type="subTitle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dk1"/>
                </a:solidFill>
              </a:rPr>
              <a:t>Meet Marcos.</a:t>
            </a:r>
            <a:endParaRPr b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He recently opened a camera shop near the Louvre in Paris. </a:t>
            </a:r>
            <a:endParaRPr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Visitors to his store, mostly tourists, speak many different languages making anything beyond a simple transaction a challenge.</a:t>
            </a:r>
            <a:endParaRPr sz="1800"/>
          </a:p>
        </p:txBody>
      </p:sp>
      <p:pic>
        <p:nvPicPr>
          <p:cNvPr id="115" name="Google Shape;115;p19"/>
          <p:cNvPicPr preferRelativeResize="0"/>
          <p:nvPr/>
        </p:nvPicPr>
        <p:blipFill rotWithShape="1">
          <a:blip r:embed="rId3">
            <a:alphaModFix/>
          </a:blip>
          <a:srcRect b="20862" l="1729" r="0" t="6746"/>
          <a:stretch/>
        </p:blipFill>
        <p:spPr>
          <a:xfrm>
            <a:off x="4488725" y="0"/>
            <a:ext cx="4655272" cy="514350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19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17" name="Google Shape;117;p19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18" name="Google Shape;118;p19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9" name="Google Shape;119;p19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If one example isn’t sufficient to help people understand the breadth of your idea, pick a couple of examples.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120" name="Google Shape;120;p19"/>
          <p:cNvSpPr txBox="1"/>
          <p:nvPr/>
        </p:nvSpPr>
        <p:spPr>
          <a:xfrm>
            <a:off x="283100" y="4654975"/>
            <a:ext cx="6244200" cy="25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Story for illustration purposes only</a:t>
            </a:r>
            <a:endParaRPr i="1" sz="12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creen Shot 2015-11-20 at 9.47.21 AM.png" id="125" name="Google Shape;125;p20"/>
          <p:cNvPicPr preferRelativeResize="0"/>
          <p:nvPr/>
        </p:nvPicPr>
        <p:blipFill rotWithShape="1">
          <a:blip r:embed="rId3">
            <a:alphaModFix/>
          </a:blip>
          <a:srcRect b="0" l="4413" r="4404" t="0"/>
          <a:stretch/>
        </p:blipFill>
        <p:spPr>
          <a:xfrm>
            <a:off x="0" y="0"/>
            <a:ext cx="9144000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translation barrier left Alberto feeling lonely and hurt Marco’s business.</a:t>
            </a:r>
            <a:endParaRPr/>
          </a:p>
        </p:txBody>
      </p:sp>
      <p:grpSp>
        <p:nvGrpSpPr>
          <p:cNvPr id="127" name="Google Shape;127;p20"/>
          <p:cNvGrpSpPr/>
          <p:nvPr/>
        </p:nvGrpSpPr>
        <p:grpSpPr>
          <a:xfrm>
            <a:off x="6781388" y="2464035"/>
            <a:ext cx="2212050" cy="2537076"/>
            <a:chOff x="6803275" y="395363"/>
            <a:chExt cx="2212050" cy="2537076"/>
          </a:xfrm>
        </p:grpSpPr>
        <p:pic>
          <p:nvPicPr>
            <p:cNvPr id="128" name="Google Shape;128;p2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Piece of duct tape sticking a note to the slide" id="129" name="Google Shape;129;p20"/>
            <p:cNvPicPr preferRelativeResize="0"/>
            <p:nvPr/>
          </p:nvPicPr>
          <p:blipFill rotWithShape="1">
            <a:blip r:embed="rId5">
              <a:alphaModFix/>
            </a:blip>
            <a:srcRect b="10011" l="9244" r="2118" t="5926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0" name="Google Shape;130;p20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Ideally, speak of people in very different situations, but where each could benefit from your solution.</a:t>
              </a:r>
              <a:endParaRPr b="1"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1"/>
          <p:cNvPicPr preferRelativeResize="0"/>
          <p:nvPr/>
        </p:nvPicPr>
        <p:blipFill rotWithShape="1">
          <a:blip r:embed="rId3">
            <a:alphaModFix/>
          </a:blip>
          <a:srcRect b="15074" l="0" r="0" t="0"/>
          <a:stretch/>
        </p:blipFill>
        <p:spPr>
          <a:xfrm>
            <a:off x="0" y="0"/>
            <a:ext cx="914399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/>
          <p:nvPr/>
        </p:nvSpPr>
        <p:spPr>
          <a:xfrm>
            <a:off x="283000" y="297900"/>
            <a:ext cx="4547700" cy="4547700"/>
          </a:xfrm>
          <a:prstGeom prst="rect">
            <a:avLst/>
          </a:prstGeom>
          <a:solidFill>
            <a:srgbClr val="000000">
              <a:alpha val="769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1"/>
          <p:cNvSpPr txBox="1"/>
          <p:nvPr>
            <p:ph idx="4294967295" type="body"/>
          </p:nvPr>
        </p:nvSpPr>
        <p:spPr>
          <a:xfrm>
            <a:off x="481300" y="529650"/>
            <a:ext cx="4151100" cy="408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5"/>
                </a:solidFill>
              </a:rPr>
              <a:t>Then, Marcos discovered Google Translate</a:t>
            </a:r>
            <a:endParaRPr b="1" sz="2800">
              <a:solidFill>
                <a:schemeClr val="accent5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He has his visiting customers speak their camera issues into the app. 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lt1"/>
                </a:solidFill>
              </a:rPr>
              <a:t>He’s able to give them a friendly,  personalized experience by understanding exactly what they need.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